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3"/>
    <p:sldId id="257" r:id="rId4"/>
    <p:sldId id="258" r:id="rId5"/>
    <p:sldId id="260" r:id="rId6"/>
    <p:sldId id="262" r:id="rId7"/>
    <p:sldId id="265" r:id="rId8"/>
    <p:sldId id="268" r:id="rId9"/>
    <p:sldId id="270" r:id="rId10"/>
    <p:sldId id="272" r:id="rId11"/>
    <p:sldId id="274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325" r:id="rId26"/>
    <p:sldId id="326" r:id="rId27"/>
    <p:sldId id="327" r:id="rId29"/>
    <p:sldId id="328" r:id="rId30"/>
    <p:sldId id="329" r:id="rId31"/>
    <p:sldId id="330" r:id="rId32"/>
    <p:sldId id="331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GI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GI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6050" y="1219518"/>
            <a:ext cx="9144000" cy="2387600"/>
          </a:xfrm>
        </p:spPr>
        <p:txBody>
          <a:bodyPr>
            <a:normAutofit/>
          </a:bodyPr>
          <a:p>
            <a:r>
              <a:rPr lang="en-IN" altLang="en-US" sz="4445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Communication &amp; Network Security</a:t>
            </a:r>
            <a:br>
              <a:rPr lang="en-IN" altLang="en-US" sz="4445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IN" altLang="en-US" sz="4445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87040"/>
            <a:ext cx="9144000" cy="2270760"/>
          </a:xfrm>
        </p:spPr>
        <p:txBody>
          <a:bodyPr/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(CNS) </a:t>
            </a:r>
            <a:b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Code: EC6112</a:t>
            </a:r>
            <a:endParaRPr lang="en-IN" alt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IN" alt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IN" altLang="en-US" b="1"/>
              <a:t>Semeste: 6th </a:t>
            </a:r>
            <a:endParaRPr lang="en-IN" altLang="en-US" b="1"/>
          </a:p>
          <a:p>
            <a:r>
              <a:rPr lang="en-IN" altLang="en-US" b="1"/>
              <a:t>Branch:E&amp;CSc</a:t>
            </a:r>
            <a:endParaRPr lang="en-IN" alt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solidFill>
                  <a:srgbClr val="00B0F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OSI MODEL</a:t>
            </a:r>
            <a:endParaRPr lang="en-US" b="1">
              <a:solidFill>
                <a:srgbClr val="00B0F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35910" name="Content Placeholder 63590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29915" y="1487805"/>
            <a:ext cx="4399915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interaction between layers in the OSI model</a:t>
            </a:r>
            <a:endParaRPr 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36934" name="Content Placeholder 63693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62660" y="1309370"/>
            <a:ext cx="9961245" cy="5074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 exchange </a:t>
            </a:r>
            <a:r>
              <a:rPr 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of data</a:t>
            </a:r>
            <a:r>
              <a:rPr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using the OSI model</a:t>
            </a:r>
            <a:endParaRPr 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37958" name="Content Placeholder 63795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11375" y="1322070"/>
            <a:ext cx="7051675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2196465" y="1840230"/>
            <a:ext cx="161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b="1"/>
              <a:t>Encapulation</a:t>
            </a:r>
            <a:endParaRPr lang="en-IN" alt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6670040" y="1840230"/>
            <a:ext cx="161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b="1"/>
              <a:t>Decapulation</a:t>
            </a:r>
            <a:endParaRPr lang="en-IN" altLang="en-US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505" y="2019300"/>
            <a:ext cx="10972800" cy="2976880"/>
          </a:xfrm>
        </p:spPr>
        <p:txBody>
          <a:bodyPr/>
          <a:p>
            <a:r>
              <a:rPr lang="en-US" altLang="en-IN"/>
              <a:t>    </a:t>
            </a:r>
            <a:r>
              <a:rPr lang="en-IN" altLang="en-US" b="1">
                <a:solidFill>
                  <a:schemeClr val="accent2"/>
                </a:solidFill>
                <a:sym typeface="+mn-ea"/>
              </a:rPr>
              <a:t>Physical Charecteresyics of </a:t>
            </a:r>
            <a:r>
              <a:rPr lang="en-IN" altLang="en-US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OSI Model Lay</a:t>
            </a:r>
            <a:r>
              <a:rPr lang="en-US" altLang="en-IN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ers</a:t>
            </a:r>
            <a:endParaRPr lang="en-US" altLang="en-IN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3600" b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Physical Charecteresyics of </a:t>
            </a:r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Physical Layer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IN" altLang="en-US"/>
              <a:t> Responsibilities:</a:t>
            </a:r>
            <a:endParaRPr lang="en-IN" altLang="en-US"/>
          </a:p>
          <a:p>
            <a:r>
              <a:rPr lang="en-IN" altLang="en-US"/>
              <a:t> Modulation</a:t>
            </a:r>
            <a:endParaRPr lang="en-IN" altLang="en-US"/>
          </a:p>
          <a:p>
            <a:r>
              <a:rPr lang="en-IN" altLang="en-US"/>
              <a:t> Line codind</a:t>
            </a:r>
            <a:endParaRPr lang="en-IN" altLang="en-US"/>
          </a:p>
          <a:p>
            <a:r>
              <a:rPr lang="en-IN" altLang="en-US"/>
              <a:t> Syncronization of bits</a:t>
            </a:r>
            <a:endParaRPr lang="en-IN" altLang="en-US"/>
          </a:p>
          <a:p>
            <a:r>
              <a:rPr lang="en-IN" altLang="en-US"/>
              <a:t> Interface </a:t>
            </a:r>
            <a:endParaRPr lang="en-IN" altLang="en-US"/>
          </a:p>
          <a:p>
            <a:r>
              <a:rPr lang="en-IN" altLang="en-US"/>
              <a:t> Topology</a:t>
            </a:r>
            <a:endParaRPr lang="en-IN" altLang="en-US"/>
          </a:p>
          <a:p>
            <a:r>
              <a:rPr lang="en-IN" altLang="en-US"/>
              <a:t> Transmission </a:t>
            </a:r>
            <a:endParaRPr lang="en-IN" altLang="en-US"/>
          </a:p>
        </p:txBody>
      </p:sp>
      <p:pic>
        <p:nvPicPr>
          <p:cNvPr id="638982" name="Content Placeholder 63898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34125" y="1889760"/>
            <a:ext cx="5384800" cy="3079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782955" y="5638800"/>
            <a:ext cx="56534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b="1">
                <a:solidFill>
                  <a:srgbClr val="FF0000"/>
                </a:solidFill>
                <a:sym typeface="+mn-ea"/>
              </a:rPr>
              <a:t>The physical layer is responsible for movements of individual </a:t>
            </a:r>
            <a:r>
              <a:rPr b="1">
                <a:solidFill>
                  <a:schemeClr val="accent2"/>
                </a:solidFill>
                <a:sym typeface="+mn-ea"/>
              </a:rPr>
              <a:t>bits</a:t>
            </a:r>
            <a:r>
              <a:rPr b="1">
                <a:solidFill>
                  <a:srgbClr val="FF0000"/>
                </a:solidFill>
                <a:sym typeface="+mn-ea"/>
              </a:rPr>
              <a:t> from one hop (node) to the next.</a:t>
            </a:r>
            <a:endParaRPr lang="en-US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3600" b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Physical Charecteresyics of </a:t>
            </a:r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Link Layer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IN" altLang="en-US"/>
              <a:t>Responsibilities:</a:t>
            </a:r>
            <a:endParaRPr lang="en-IN" altLang="en-US"/>
          </a:p>
          <a:p>
            <a:r>
              <a:rPr lang="en-IN" altLang="en-US"/>
              <a:t> Framing </a:t>
            </a:r>
            <a:endParaRPr lang="en-IN" altLang="en-US"/>
          </a:p>
          <a:p>
            <a:r>
              <a:rPr lang="en-IN" altLang="en-US"/>
              <a:t> Physical Addressing </a:t>
            </a:r>
            <a:r>
              <a:rPr lang="en-IN" altLang="en-US" sz="1800"/>
              <a:t> </a:t>
            </a:r>
            <a:r>
              <a:rPr lang="en-US" altLang="en-IN" sz="1800"/>
              <a:t>(</a:t>
            </a:r>
            <a:r>
              <a:rPr sz="1800">
                <a:solidFill>
                  <a:schemeClr val="folHlink"/>
                </a:solidFill>
                <a:sym typeface="+mn-ea"/>
              </a:rPr>
              <a:t>07:01:02:01:2C:4B </a:t>
            </a:r>
            <a:r>
              <a:rPr lang="en-IN" sz="1800">
                <a:solidFill>
                  <a:schemeClr val="folHlink"/>
                </a:solidFill>
                <a:sym typeface="+mn-ea"/>
              </a:rPr>
              <a:t>(6-bytes)</a:t>
            </a:r>
            <a:r>
              <a:rPr lang="en-IN" altLang="en-US" sz="1800"/>
              <a:t>) </a:t>
            </a:r>
            <a:endParaRPr lang="en-IN" altLang="en-US" sz="1800"/>
          </a:p>
          <a:p>
            <a:r>
              <a:rPr lang="en-IN" altLang="en-US"/>
              <a:t>Flow Control</a:t>
            </a:r>
            <a:endParaRPr lang="en-IN" altLang="en-US"/>
          </a:p>
          <a:p>
            <a:r>
              <a:rPr lang="en-IN" altLang="en-US"/>
              <a:t>Error Control</a:t>
            </a:r>
            <a:endParaRPr lang="en-IN" altLang="en-US"/>
          </a:p>
          <a:p>
            <a:r>
              <a:rPr lang="en-IN" altLang="en-US"/>
              <a:t>Access Control  </a:t>
            </a:r>
            <a:endParaRPr lang="en-IN" altLang="en-US"/>
          </a:p>
        </p:txBody>
      </p:sp>
      <p:pic>
        <p:nvPicPr>
          <p:cNvPr id="640006" name="Content Placeholder 64000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7600" y="1684020"/>
            <a:ext cx="5384800" cy="2864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96595" y="5482590"/>
            <a:ext cx="5639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b="1">
                <a:solidFill>
                  <a:srgbClr val="FF0000"/>
                </a:solidFill>
                <a:sym typeface="+mn-ea"/>
              </a:rPr>
              <a:t>The data link layer is responsible for moving </a:t>
            </a:r>
            <a:br>
              <a:rPr b="1">
                <a:solidFill>
                  <a:srgbClr val="FF0000"/>
                </a:solidFill>
                <a:sym typeface="+mn-ea"/>
              </a:rPr>
            </a:br>
            <a:r>
              <a:rPr b="1">
                <a:solidFill>
                  <a:schemeClr val="accent2"/>
                </a:solidFill>
                <a:sym typeface="+mn-ea"/>
              </a:rPr>
              <a:t>frames</a:t>
            </a:r>
            <a:r>
              <a:rPr b="1">
                <a:solidFill>
                  <a:srgbClr val="FF0000"/>
                </a:solidFill>
                <a:sym typeface="+mn-ea"/>
              </a:rPr>
              <a:t> from one hop (node) to the next.</a:t>
            </a:r>
            <a:endParaRPr lang="en-US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3600" b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Physical Charecteresyics of</a:t>
            </a:r>
            <a:r>
              <a:rPr lang="en-IN" altLang="en-US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Network Layer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IN" altLang="en-US"/>
              <a:t>Responsibilities:</a:t>
            </a:r>
            <a:endParaRPr lang="en-IN" altLang="en-US"/>
          </a:p>
          <a:p>
            <a:pPr marL="0" indent="0">
              <a:buNone/>
            </a:pPr>
            <a:endParaRPr lang="en-IN" altLang="en-US"/>
          </a:p>
          <a:p>
            <a:r>
              <a:rPr lang="en-IN" altLang="en-US"/>
              <a:t> Logical Addressing (IP addressing: IPV4 </a:t>
            </a:r>
            <a:r>
              <a:rPr lang="en-IN" altLang="en-US" sz="1800"/>
              <a:t>(</a:t>
            </a:r>
            <a:r>
              <a:rPr lang="en-IN" altLang="en-US" sz="1800">
                <a:solidFill>
                  <a:srgbClr val="FF0000"/>
                </a:solidFill>
              </a:rPr>
              <a:t>192.1</a:t>
            </a:r>
            <a:r>
              <a:rPr lang="en-US" altLang="en-IN" sz="1800">
                <a:solidFill>
                  <a:srgbClr val="FF0000"/>
                </a:solidFill>
              </a:rPr>
              <a:t>72.10.2</a:t>
            </a:r>
            <a:r>
              <a:rPr lang="en-US" altLang="en-IN" sz="1800"/>
              <a:t> (32-bit)</a:t>
            </a:r>
            <a:r>
              <a:rPr lang="en-IN" altLang="en-US" sz="1800"/>
              <a:t>)</a:t>
            </a:r>
            <a:r>
              <a:rPr lang="en-IN" altLang="en-US"/>
              <a:t> and IPV6 </a:t>
            </a:r>
            <a:r>
              <a:rPr lang="en-US" altLang="en-IN" sz="1600"/>
              <a:t>(</a:t>
            </a:r>
            <a:r>
              <a:rPr lang="en-US" altLang="en-IN" sz="1600">
                <a:solidFill>
                  <a:srgbClr val="FF0000"/>
                </a:solidFill>
              </a:rPr>
              <a:t>AB12:23CD:45AC:123A:ACBD:1265 </a:t>
            </a:r>
            <a:r>
              <a:rPr lang="en-US" altLang="en-IN" sz="1600"/>
              <a:t>(128-bit))</a:t>
            </a:r>
            <a:endParaRPr lang="en-IN" altLang="en-US"/>
          </a:p>
          <a:p>
            <a:r>
              <a:rPr lang="en-IN" altLang="en-US"/>
              <a:t> Routing</a:t>
            </a:r>
            <a:endParaRPr lang="en-IN" altLang="en-US"/>
          </a:p>
        </p:txBody>
      </p:sp>
      <p:pic>
        <p:nvPicPr>
          <p:cNvPr id="642054" name="Content Placeholder 64205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8440" y="1600200"/>
            <a:ext cx="5384800" cy="36055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937260" y="5205730"/>
            <a:ext cx="49796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b="1">
                <a:solidFill>
                  <a:srgbClr val="FF0000"/>
                </a:solidFill>
                <a:sym typeface="+mn-ea"/>
              </a:rPr>
              <a:t>The network layer is responsible for the </a:t>
            </a:r>
            <a:br>
              <a:rPr b="1">
                <a:solidFill>
                  <a:srgbClr val="FF0000"/>
                </a:solidFill>
                <a:sym typeface="+mn-ea"/>
              </a:rPr>
            </a:br>
            <a:r>
              <a:rPr b="1">
                <a:solidFill>
                  <a:srgbClr val="FF0000"/>
                </a:solidFill>
                <a:sym typeface="+mn-ea"/>
              </a:rPr>
              <a:t>delivery of individual</a:t>
            </a:r>
            <a:r>
              <a:rPr b="1">
                <a:solidFill>
                  <a:schemeClr val="accent2"/>
                </a:solidFill>
                <a:sym typeface="+mn-ea"/>
              </a:rPr>
              <a:t> packets</a:t>
            </a:r>
            <a:r>
              <a:rPr b="1">
                <a:solidFill>
                  <a:srgbClr val="FF0000"/>
                </a:solidFill>
                <a:sym typeface="+mn-ea"/>
              </a:rPr>
              <a:t> from the source host to the destination host.</a:t>
            </a:r>
            <a:endParaRPr lang="en-US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3600" b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Physical Charecteresyics of</a:t>
            </a:r>
            <a:r>
              <a:rPr lang="en-IN" altLang="en-US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Transport Layer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IN" altLang="en-US"/>
              <a:t>Responsibilities:</a:t>
            </a:r>
            <a:endParaRPr lang="en-IN" altLang="en-US"/>
          </a:p>
          <a:p>
            <a:r>
              <a:rPr lang="en-IN" altLang="en-US"/>
              <a:t> Source addressing (Socket addressing= IP address + Port no)</a:t>
            </a:r>
            <a:endParaRPr lang="en-IN" altLang="en-US"/>
          </a:p>
          <a:p>
            <a:r>
              <a:rPr lang="en-IN" altLang="en-US"/>
              <a:t> Flow Control</a:t>
            </a:r>
            <a:endParaRPr lang="en-IN" altLang="en-US"/>
          </a:p>
          <a:p>
            <a:r>
              <a:rPr lang="en-IN" altLang="en-US"/>
              <a:t> Error Control</a:t>
            </a:r>
            <a:endParaRPr lang="en-IN" altLang="en-US"/>
          </a:p>
        </p:txBody>
      </p:sp>
      <p:pic>
        <p:nvPicPr>
          <p:cNvPr id="644102" name="Content Placeholder 64410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7600" y="1600200"/>
            <a:ext cx="5384800" cy="3201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890270" y="5482590"/>
            <a:ext cx="55549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b="1">
                <a:solidFill>
                  <a:srgbClr val="FF0000"/>
                </a:solidFill>
                <a:sym typeface="+mn-ea"/>
              </a:rPr>
              <a:t>The transport layer is responsible for the delivery </a:t>
            </a:r>
            <a:br>
              <a:rPr b="1">
                <a:solidFill>
                  <a:srgbClr val="FF0000"/>
                </a:solidFill>
                <a:sym typeface="+mn-ea"/>
              </a:rPr>
            </a:br>
            <a:r>
              <a:rPr b="1">
                <a:solidFill>
                  <a:srgbClr val="FF0000"/>
                </a:solidFill>
                <a:sym typeface="+mn-ea"/>
              </a:rPr>
              <a:t>of a message from </a:t>
            </a:r>
            <a:r>
              <a:rPr b="1">
                <a:solidFill>
                  <a:srgbClr val="00B0F0"/>
                </a:solidFill>
                <a:sym typeface="+mn-ea"/>
              </a:rPr>
              <a:t>one process to another.</a:t>
            </a:r>
            <a:endParaRPr lang="en-US" b="1">
              <a:solidFill>
                <a:srgbClr val="00B0F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>
                <a:solidFill>
                  <a:schemeClr val="accent2"/>
                </a:solidFill>
                <a:sym typeface="+mn-ea"/>
              </a:rPr>
              <a:t>Physical Charecteresyics of</a:t>
            </a:r>
            <a:r>
              <a:rPr lang="en-IN" altLang="en-US" b="1">
                <a:sym typeface="+mn-ea"/>
              </a:rPr>
              <a:t> </a:t>
            </a:r>
            <a:r>
              <a:rPr lang="en-IN" altLang="en-US" b="1">
                <a:solidFill>
                  <a:srgbClr val="00B0F0"/>
                </a:solidFill>
                <a:sym typeface="+mn-ea"/>
              </a:rPr>
              <a:t>Session Layer</a:t>
            </a:r>
            <a:endParaRPr lang="en-IN" altLang="en-US" b="1">
              <a:solidFill>
                <a:srgbClr val="00B0F0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IN" altLang="en-US"/>
              <a:t>Responsibilities:</a:t>
            </a:r>
            <a:endParaRPr lang="en-IN" altLang="en-US"/>
          </a:p>
          <a:p>
            <a:pPr marL="0" indent="0">
              <a:buNone/>
            </a:pPr>
            <a:endParaRPr lang="en-IN" altLang="en-US"/>
          </a:p>
          <a:p>
            <a:r>
              <a:rPr lang="en-IN" altLang="en-US"/>
              <a:t> Dialogue  control </a:t>
            </a:r>
            <a:endParaRPr lang="en-IN" altLang="en-US"/>
          </a:p>
          <a:p>
            <a:pPr marL="0" indent="0">
              <a:buNone/>
            </a:pPr>
            <a:endParaRPr lang="en-IN" altLang="en-US"/>
          </a:p>
          <a:p>
            <a:r>
              <a:rPr lang="en-IN" altLang="en-US"/>
              <a:t> Synchronisation 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</a:t>
            </a:r>
            <a:endParaRPr lang="en-IN" altLang="en-US"/>
          </a:p>
        </p:txBody>
      </p:sp>
      <p:pic>
        <p:nvPicPr>
          <p:cNvPr id="646150" name="Content Placeholder 64614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1235" y="1600200"/>
            <a:ext cx="5384800" cy="395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780415" y="5321300"/>
            <a:ext cx="50438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b="1">
                <a:solidFill>
                  <a:srgbClr val="FF0000"/>
                </a:solidFill>
                <a:sym typeface="+mn-ea"/>
              </a:rPr>
              <a:t>The session layer is responsible for dialog </a:t>
            </a:r>
            <a:br>
              <a:rPr b="1">
                <a:solidFill>
                  <a:srgbClr val="FF0000"/>
                </a:solidFill>
                <a:sym typeface="+mn-ea"/>
              </a:rPr>
            </a:br>
            <a:r>
              <a:rPr b="1">
                <a:solidFill>
                  <a:srgbClr val="FF0000"/>
                </a:solidFill>
                <a:sym typeface="+mn-ea"/>
              </a:rPr>
              <a:t>control and synchronization.</a:t>
            </a:r>
            <a:endParaRPr lang="en-US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3600" b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Physical Charecteresyics of</a:t>
            </a:r>
            <a:r>
              <a:rPr lang="en-IN" altLang="en-US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Presentation Layer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Responsibilities: 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Translation </a:t>
            </a:r>
            <a:endParaRPr lang="en-US"/>
          </a:p>
          <a:p>
            <a:r>
              <a:rPr lang="en-US"/>
              <a:t>Encryption  </a:t>
            </a:r>
            <a:endParaRPr lang="en-US"/>
          </a:p>
          <a:p>
            <a:r>
              <a:rPr lang="en-US"/>
              <a:t>Compression </a:t>
            </a:r>
            <a:endParaRPr lang="en-US"/>
          </a:p>
        </p:txBody>
      </p:sp>
      <p:pic>
        <p:nvPicPr>
          <p:cNvPr id="647174" name="Content Placeholder 64717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7600" y="1600200"/>
            <a:ext cx="5384800" cy="3340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09600" y="5107305"/>
            <a:ext cx="58458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b="1">
                <a:solidFill>
                  <a:srgbClr val="FF0000"/>
                </a:solidFill>
                <a:sym typeface="+mn-ea"/>
              </a:rPr>
              <a:t>The presentation layer is responsible for translation, compression, and encryption.</a:t>
            </a:r>
            <a:endParaRPr lang="en-US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7015"/>
            <a:ext cx="10515600" cy="958215"/>
          </a:xfrm>
        </p:spPr>
        <p:txBody>
          <a:bodyPr/>
          <a:p>
            <a:r>
              <a:rPr lang="en-IN" altLang="en-US" b="1">
                <a:solidFill>
                  <a:srgbClr val="00B0F0"/>
                </a:solidFill>
              </a:rPr>
              <a:t>Course Outcomes</a:t>
            </a:r>
            <a:endParaRPr lang="en-IN" altLang="en-US" b="1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230"/>
            <a:ext cx="10515600" cy="513207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Course Outcome: At the end of the course, the students will be able to :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CO1.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nalyze different security threats and attacks with reference to </a:t>
            </a:r>
            <a:r>
              <a:rPr lang="en-US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ISO/OSI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model security.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CO2.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ifferentiate between various cryptography, watermarking, steganography methods.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CO3.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nalyze different Symmetric and Asymmetric cryptographic algorithms.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CO4.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ifferentiate various key distribution and Digital Signature.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CO5.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nalyze the working of various communication security protocols with  respect to OSI layer.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CO6.   </a:t>
            </a: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nalyze different network security systems implementation in Wireless systems.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3600" b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Physical Charecteresyics of</a:t>
            </a:r>
            <a:r>
              <a:rPr lang="en-IN" altLang="en-US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Application Layer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IN" altLang="en-US"/>
              <a:t>Responsibilities: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Providing services to the end usr</a:t>
            </a:r>
            <a:endParaRPr lang="en-IN" altLang="en-US"/>
          </a:p>
          <a:p>
            <a:pPr>
              <a:buFont typeface="Wingdings" panose="05000000000000000000" charset="0"/>
              <a:buChar char="§"/>
            </a:pPr>
            <a:r>
              <a:rPr lang="en-IN" altLang="en-US"/>
              <a:t>HTTP (</a:t>
            </a:r>
            <a:r>
              <a:rPr lang="en-IN" altLang="en-US" sz="2000"/>
              <a:t>Hypertext Transfer Protocol</a:t>
            </a:r>
            <a:r>
              <a:rPr lang="en-IN" altLang="en-US"/>
              <a:t> )</a:t>
            </a:r>
            <a:endParaRPr lang="en-IN" altLang="en-US"/>
          </a:p>
          <a:p>
            <a:pPr>
              <a:buFont typeface="Wingdings" panose="05000000000000000000" charset="0"/>
              <a:buChar char="§"/>
            </a:pPr>
            <a:r>
              <a:rPr lang="en-IN" altLang="en-US"/>
              <a:t> FTP (</a:t>
            </a:r>
            <a:r>
              <a:rPr lang="en-IN" altLang="en-US" sz="2000"/>
              <a:t>File Trasfer Protocol</a:t>
            </a:r>
            <a:r>
              <a:rPr lang="en-IN" altLang="en-US"/>
              <a:t>)</a:t>
            </a:r>
            <a:endParaRPr lang="en-IN" altLang="en-US"/>
          </a:p>
          <a:p>
            <a:pPr>
              <a:buFont typeface="Wingdings" panose="05000000000000000000" charset="0"/>
              <a:buChar char="§"/>
            </a:pPr>
            <a:r>
              <a:rPr lang="en-IN" altLang="en-US"/>
              <a:t> SMTP (</a:t>
            </a:r>
            <a:r>
              <a:rPr lang="en-IN" altLang="en-US" sz="2000"/>
              <a:t>Simple mail Transfer Protocol</a:t>
            </a:r>
            <a:r>
              <a:rPr lang="en-IN" altLang="en-US"/>
              <a:t>)</a:t>
            </a:r>
            <a:endParaRPr lang="en-IN" altLang="en-US"/>
          </a:p>
        </p:txBody>
      </p:sp>
      <p:pic>
        <p:nvPicPr>
          <p:cNvPr id="648198" name="Content Placeholder 64819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4100" y="1600200"/>
            <a:ext cx="5384800" cy="35820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943610" y="5482590"/>
            <a:ext cx="54597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b="1">
                <a:solidFill>
                  <a:srgbClr val="FF0000"/>
                </a:solidFill>
                <a:sym typeface="+mn-ea"/>
              </a:rPr>
              <a:t>The application layer is responsible for </a:t>
            </a:r>
            <a:br>
              <a:rPr b="1">
                <a:solidFill>
                  <a:srgbClr val="FF0000"/>
                </a:solidFill>
                <a:sym typeface="+mn-ea"/>
              </a:rPr>
            </a:br>
            <a:r>
              <a:rPr b="1">
                <a:solidFill>
                  <a:srgbClr val="FF0000"/>
                </a:solidFill>
                <a:sym typeface="+mn-ea"/>
              </a:rPr>
              <a:t>providing services to the user.</a:t>
            </a:r>
            <a:endParaRPr lang="en-US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Summery of Layers</a:t>
            </a:r>
            <a:endParaRPr lang="en-IN" alt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49222" name="Content Placeholder 64922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61440" y="1610360"/>
            <a:ext cx="982345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z="3600" b="1">
                <a:solidFill>
                  <a:srgbClr val="00B0F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" charset="0"/>
                <a:sym typeface="+mn-ea"/>
              </a:rPr>
              <a:t>TCP/IP PROTOCOL SUITE</a:t>
            </a:r>
            <a:endParaRPr lang="en-US" sz="3600" b="1">
              <a:solidFill>
                <a:srgbClr val="00B0F0"/>
              </a:solidFill>
              <a:effectLst>
                <a:outerShdw blurRad="38100" dist="38100" dir="2700000">
                  <a:srgbClr val="C0C0C0"/>
                </a:outerShdw>
              </a:effectLst>
              <a:latin typeface="Times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1243310" cy="4526280"/>
          </a:xfrm>
        </p:spPr>
        <p:txBody>
          <a:bodyPr/>
          <a:p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The layers in the </a:t>
            </a:r>
            <a:r>
              <a:rPr i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TCP/IP protocol suite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do not exactly match those in the OSI model. The original TCP/IP protocol suite was defined as having four layers: </a:t>
            </a:r>
            <a:r>
              <a:rPr i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host-to-network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, </a:t>
            </a:r>
            <a:r>
              <a:rPr i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internet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, </a:t>
            </a:r>
            <a:r>
              <a:rPr i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transport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, and </a:t>
            </a:r>
            <a:r>
              <a:rPr i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application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. However, when TCP/IP is compared to OSI, we can say that the TCP/IP protocol suite is made of five layers: </a:t>
            </a:r>
            <a:r>
              <a:rPr i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physical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, </a:t>
            </a:r>
            <a:r>
              <a:rPr i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data link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, </a:t>
            </a:r>
            <a:r>
              <a:rPr i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network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, </a:t>
            </a:r>
            <a:r>
              <a:rPr i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transport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, and </a:t>
            </a:r>
            <a:r>
              <a:rPr i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application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.</a:t>
            </a:r>
            <a:endParaRPr i="1">
              <a:effectLst>
                <a:outerShdw blurRad="38100" dist="38100" dir="2700000">
                  <a:srgbClr val="C0C0C0"/>
                </a:outerShdw>
              </a:effectLst>
            </a:endParaRPr>
          </a:p>
          <a:p>
            <a:pPr marL="0" indent="0">
              <a:buNone/>
            </a:pP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z="3600" b="1">
                <a:solidFill>
                  <a:srgbClr val="00B0F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" charset="0"/>
                <a:sym typeface="+mn-ea"/>
              </a:rPr>
              <a:t>TCP/IP PROTOCOL SUITE</a:t>
            </a:r>
            <a:endParaRPr lang="en-US" sz="3600" b="1">
              <a:solidFill>
                <a:srgbClr val="00B0F0"/>
              </a:solidFill>
              <a:effectLst>
                <a:outerShdw blurRad="38100" dist="38100" dir="2700000">
                  <a:srgbClr val="C0C0C0"/>
                </a:outerShdw>
              </a:effectLst>
              <a:latin typeface="Times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 algn="just">
              <a:buNone/>
            </a:pPr>
            <a:r>
              <a:rPr lang="en-US" sz="2400">
                <a:sym typeface="+mn-ea"/>
              </a:rPr>
              <a:t> </a:t>
            </a:r>
            <a:endParaRPr lang="en-US" sz="2400"/>
          </a:p>
          <a:p>
            <a:pPr algn="just"/>
            <a:endParaRPr lang="en-US" sz="2400"/>
          </a:p>
        </p:txBody>
      </p:sp>
      <p:pic>
        <p:nvPicPr>
          <p:cNvPr id="650247" name="Content Placeholder 65024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758950" y="1546225"/>
            <a:ext cx="7083425" cy="5118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Security Goals</a:t>
            </a:r>
            <a:endParaRPr lang="en-US" b="1" dirty="0" smtClean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6596"/>
          <a:stretch>
            <a:fillRect/>
          </a:stretch>
        </p:blipFill>
        <p:spPr bwMode="auto">
          <a:xfrm>
            <a:off x="1378585" y="2005965"/>
            <a:ext cx="8539480" cy="3313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150"/>
          </a:xfrm>
        </p:spPr>
        <p:txBody>
          <a:bodyPr/>
          <a:lstStyle/>
          <a:p>
            <a:r>
              <a:rPr lang="en-IN" altLang="en-US" sz="3600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Confidentiality</a:t>
            </a:r>
            <a:endParaRPr lang="en-IN" altLang="en-US" sz="3600" b="1" dirty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560705" y="1344295"/>
            <a:ext cx="11323955" cy="457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150"/>
          </a:xfrm>
        </p:spPr>
        <p:txBody>
          <a:bodyPr/>
          <a:lstStyle/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Integrity and Availability</a:t>
            </a:r>
            <a:endParaRPr lang="en-IN" alt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544830" y="1209040"/>
            <a:ext cx="11089640" cy="514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440"/>
          </a:xfrm>
        </p:spPr>
        <p:txBody>
          <a:bodyPr/>
          <a:lstStyle/>
          <a:p>
            <a:r>
              <a:rPr lang="en-IN" alt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Security </a:t>
            </a:r>
            <a: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IN" alt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ttacks</a:t>
            </a:r>
            <a: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     </a:t>
            </a:r>
            <a:endParaRPr lang="en-US" b="1" dirty="0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lum contrast="-10000"/>
          </a:blip>
          <a:srcRect/>
          <a:stretch>
            <a:fillRect/>
          </a:stretch>
        </p:blipFill>
        <p:spPr bwMode="auto">
          <a:xfrm>
            <a:off x="929005" y="1475740"/>
            <a:ext cx="10227310" cy="507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620395" y="1874520"/>
            <a:ext cx="11191875" cy="444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222250"/>
            <a:ext cx="7530465" cy="140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452880" y="186055"/>
            <a:ext cx="7358380" cy="13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7025" y="1524000"/>
            <a:ext cx="11400155" cy="506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"/>
          <p:cNvSpPr txBox="1"/>
          <p:nvPr/>
        </p:nvSpPr>
        <p:spPr>
          <a:xfrm>
            <a:off x="2493645" y="4211320"/>
            <a:ext cx="1137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(Spoofing)</a:t>
            </a:r>
            <a:endParaRPr lang="en-I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000"/>
          </a:xfrm>
        </p:spPr>
        <p:txBody>
          <a:bodyPr/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Syllabus</a:t>
            </a:r>
            <a:endParaRPr lang="en-IN" alt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245"/>
            <a:ext cx="10515600" cy="4852035"/>
          </a:xfrm>
        </p:spPr>
        <p:txBody>
          <a:bodyPr>
            <a:normAutofit/>
          </a:bodyPr>
          <a:p>
            <a:pPr algn="just"/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Prerequisite: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Data Communication and Networking (EC 3028) 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Introduction: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Cryptography, Watermarking, Steganography, Escrow &amp; Crypt Analysis, ISO/OSI reference model &amp;  security,  Security  threatening  attacks  &amp;  actions,  Reviews  of mathematical  foundations  (Logarithms,  Prime Number, GCD, Groups, Rings, Fields, Fermat’s Theorem, Euler’s Theorem, Exclusive-Or, Random Numbers).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Ciphers  &amp;Algorithm: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Symmetric  Ciphers,  Asymmetric  Ciphers  systems,  Elliptic  Curve Crypto  systems,  RSA A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355"/>
          </a:xfrm>
        </p:spPr>
        <p:txBody>
          <a:bodyPr/>
          <a:lstStyle/>
          <a:p>
            <a:r>
              <a:rPr lang="en-IN" altLang="en-US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Replaying and Repudiation</a:t>
            </a:r>
            <a:endParaRPr lang="en-IN" altLang="en-US" b="1" dirty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514350" y="1423035"/>
            <a:ext cx="11182350" cy="491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905000" y="262890"/>
            <a:ext cx="5715000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7940" y="1599565"/>
            <a:ext cx="9596120" cy="410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516890" y="1370965"/>
            <a:ext cx="107092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"/>
          <p:cNvSpPr txBox="1"/>
          <p:nvPr/>
        </p:nvSpPr>
        <p:spPr>
          <a:xfrm>
            <a:off x="938530" y="442595"/>
            <a:ext cx="99828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4400" b="1">
                <a:solidFill>
                  <a:srgbClr val="00B0F0"/>
                </a:solidFill>
              </a:rPr>
              <a:t>Categorization of Passive Vs Active Attacks</a:t>
            </a:r>
            <a:endParaRPr lang="en-IN" altLang="en-US" sz="4400" b="1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588010" y="1053465"/>
            <a:ext cx="10761345" cy="5412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"/>
          <p:cNvSpPr txBox="1"/>
          <p:nvPr/>
        </p:nvSpPr>
        <p:spPr>
          <a:xfrm>
            <a:off x="679450" y="431800"/>
            <a:ext cx="65303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44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Passive and Active Attacks</a:t>
            </a:r>
            <a:endParaRPr lang="en-IN" altLang="en-US" sz="44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590"/>
          </a:xfrm>
        </p:spPr>
        <p:txBody>
          <a:bodyPr>
            <a:normAutofit fontScale="90000"/>
          </a:bodyPr>
          <a:p>
            <a: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SECURITY SERVICES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02005" y="1530985"/>
            <a:ext cx="10587990" cy="44748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175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Data Confidentiality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11835" y="2909570"/>
            <a:ext cx="11187430" cy="1971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1835" y="1760220"/>
            <a:ext cx="892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Data confidentiality if designed to protect d</a:t>
            </a:r>
            <a:r>
              <a:rPr lang="en-US" altLang="en-IN"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IN" altLang="en-US"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ta from disclosure attack</a:t>
            </a:r>
            <a:endParaRPr lang="en-IN" altLang="en-US" sz="24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335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Data Integrity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82600" y="2648585"/>
            <a:ext cx="10558780" cy="11944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950"/>
          </a:xfrm>
        </p:spPr>
        <p:txBody>
          <a:bodyPr>
            <a:normAutofit/>
          </a:bodyPr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Authentication</a:t>
            </a:r>
            <a:endParaRPr lang="en-IN" alt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76275" y="2584450"/>
            <a:ext cx="11165205" cy="16897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380"/>
          </a:xfrm>
        </p:spPr>
        <p:txBody>
          <a:bodyPr>
            <a:normAutofit/>
          </a:bodyPr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Nonrepudiation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5955" y="2748915"/>
            <a:ext cx="11239500" cy="18992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000"/>
          </a:xfrm>
        </p:spPr>
        <p:txBody>
          <a:bodyPr/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Syllabus</a:t>
            </a:r>
            <a:endParaRPr lang="en-IN" alt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245"/>
            <a:ext cx="10515600" cy="4852035"/>
          </a:xfrm>
        </p:spPr>
        <p:txBody>
          <a:bodyPr>
            <a:normAutofit/>
          </a:bodyPr>
          <a:p>
            <a:pPr algn="just"/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Cryptographic Key distribution system: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Key  Distribution,  Merkle’s  Puzzle  Method,  Shamir’s  Key  Distribution  Method, Digital Signature. 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Communication Security layer classification: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A synergistic security frame work, Firewalls &amp; Gateways, Security Cross- portfolios, attacks and security in the internet, TACACS.  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Network security: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Wireless system: WLAN security, IEEE 802.11i robust security  network and vulnerabilities, GSM  Security,  B3G/4G  Security  Concerns,  Wimax  Security,  and  Communication  Satellite  network  security, Wireless Adhoc Network Security.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3285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Access Control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94030" y="3097530"/>
            <a:ext cx="1157097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995"/>
          </a:xfrm>
        </p:spPr>
        <p:txBody>
          <a:bodyPr>
            <a:normAutofit fontScale="90000"/>
          </a:bodyPr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Security Mechanisms</a:t>
            </a:r>
            <a:endParaRPr lang="en-I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11505" y="1087120"/>
            <a:ext cx="11178540" cy="53994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Encipgerment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77190" y="1969770"/>
            <a:ext cx="11680190" cy="22898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355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Data Integrity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84835" y="2684780"/>
            <a:ext cx="11141710" cy="159194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405"/>
          </a:xfrm>
        </p:spPr>
        <p:txBody>
          <a:bodyPr>
            <a:normAutofit/>
          </a:bodyPr>
          <a:p>
            <a:r>
              <a:rPr lang="en-IN" altLang="en-US" sz="40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Digital Signature</a:t>
            </a:r>
            <a:endParaRPr lang="en-IN" altLang="en-US" sz="40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25450" y="2476500"/>
            <a:ext cx="113411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150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Authentication Exchange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647825" y="2828290"/>
            <a:ext cx="9280525" cy="13874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080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Traffic Padding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86230" y="2870835"/>
            <a:ext cx="9019540" cy="10947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925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Routing Control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46225" y="2655570"/>
            <a:ext cx="9280525" cy="144081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310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Notarization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48285" y="2660650"/>
            <a:ext cx="1169543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130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Access Control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75335" y="3034665"/>
            <a:ext cx="11062335" cy="993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000"/>
          </a:xfrm>
        </p:spPr>
        <p:txBody>
          <a:bodyPr/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Text Books</a:t>
            </a:r>
            <a:endParaRPr lang="en-IN" alt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245"/>
            <a:ext cx="10515600" cy="4852035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Text Book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1. Cryptography &amp; Network Security by B A Forouzan and D Mukhopadhyay,  Mc-Graw  Hill,  India,  2ndEdition, 2010.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2.  Security of Information and Communication Network by S V. Kartalopoulos, Wiley-IEEE Press., 2009.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Reference Book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1.  Handbook of Information and Communication Security by Stavroulakis, Peter; Springer, 2010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2.  Secure Broadcast communication in Wired and Wireless Communication. By Adrian Perrig&amp; Doug Tygar, Kluwer Publication, 2002.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3.  Modern Cryptography: Theory and Practice by W  Mao, Pearson Education, India, 1st Edition, 2003.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/>
          </a:bodyPr>
          <a:p>
            <a:r>
              <a:rPr lang="en-IN" altLang="en-US" sz="40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Reltion between Sevices and Mechanisms</a:t>
            </a:r>
            <a:endParaRPr lang="en-IN" altLang="en-US" sz="40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26085" y="1231900"/>
            <a:ext cx="11614150" cy="51746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175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TECHNIQUES</a:t>
            </a:r>
            <a:endParaRPr lang="en-US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365"/>
            <a:ext cx="10515600" cy="4653915"/>
          </a:xfrm>
        </p:spPr>
        <p:txBody>
          <a:bodyPr/>
          <a:lstStyle/>
          <a:p>
            <a:r>
              <a:rPr lang="en-IN" altLang="en-US" b="1" dirty="0" smtClean="0"/>
              <a:t> The actual implementation of security goals need some techniques</a:t>
            </a:r>
            <a:endParaRPr lang="en-IN" altLang="en-US" b="1" dirty="0" smtClean="0"/>
          </a:p>
          <a:p>
            <a:pPr marL="0" indent="0">
              <a:buNone/>
            </a:pPr>
            <a:endParaRPr lang="en-IN" altLang="en-US" b="1" dirty="0" smtClean="0"/>
          </a:p>
          <a:p>
            <a:pPr>
              <a:buFont typeface="Wingdings" panose="05000000000000000000" charset="0"/>
              <a:buChar char="v"/>
            </a:pPr>
            <a:r>
              <a:rPr lang="en-IN" altLang="en-US" b="1" dirty="0" smtClean="0">
                <a:solidFill>
                  <a:srgbClr val="7030A0"/>
                </a:solidFill>
              </a:rPr>
              <a:t>Type of Tccniques:</a:t>
            </a:r>
            <a:endParaRPr lang="en-US" b="1" dirty="0" smtClean="0"/>
          </a:p>
          <a:p>
            <a:r>
              <a:rPr lang="en-US" sz="2000" b="1" dirty="0" smtClean="0">
                <a:latin typeface="Times New Roman" panose="02020603050405020304" charset="0"/>
                <a:cs typeface="Times New Roman" panose="02020603050405020304" charset="0"/>
              </a:rPr>
              <a:t>CRYPTOGRAPHY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Symmetric-Key </a:t>
            </a:r>
            <a:r>
              <a:rPr lang="en-US" dirty="0" err="1" smtClean="0">
                <a:solidFill>
                  <a:schemeClr val="tx1"/>
                </a:solidFill>
              </a:rPr>
              <a:t>Encipherment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Asymmetric-Key </a:t>
            </a:r>
            <a:r>
              <a:rPr lang="en-US" dirty="0" err="1" smtClean="0">
                <a:solidFill>
                  <a:schemeClr val="tx1"/>
                </a:solidFill>
              </a:rPr>
              <a:t>Encipherment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Hashing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sz="2000" b="1" dirty="0" smtClean="0">
                <a:latin typeface="Times New Roman" panose="02020603050405020304" charset="0"/>
                <a:cs typeface="Times New Roman" panose="02020603050405020304" charset="0"/>
              </a:rPr>
              <a:t>STEGANOGRAPHY</a:t>
            </a:r>
            <a:endParaRPr 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590"/>
          </a:xfrm>
        </p:spPr>
        <p:txBody>
          <a:bodyPr>
            <a:normAutofit fontScale="90000"/>
          </a:bodyPr>
          <a:p>
            <a:r>
              <a:rPr lang="en-IN" altLang="en-US" sz="40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 Cryptography</a:t>
            </a:r>
            <a:endParaRPr lang="en-IN" altLang="en-US" sz="40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170940"/>
            <a:ext cx="10955020" cy="489013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795"/>
          </a:xfrm>
        </p:spPr>
        <p:txBody>
          <a:bodyPr>
            <a:normAutofit fontScale="90000"/>
          </a:bodyPr>
          <a:p>
            <a:r>
              <a:rPr lang="en-IN" altLang="en-US" sz="40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Cryptography</a:t>
            </a:r>
            <a:endParaRPr lang="en-IN" altLang="en-US" sz="40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865" y="2506345"/>
            <a:ext cx="11730990" cy="26866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17575" y="5647690"/>
            <a:ext cx="82022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en-IN" altLang="en-US"/>
          </a:p>
          <a:p>
            <a:pPr algn="l"/>
            <a:r>
              <a:rPr lang="en-IN" altLang="en-US"/>
              <a:t>Steganography means </a:t>
            </a:r>
            <a:r>
              <a:rPr lang="en-IN" altLang="en-US">
                <a:sym typeface="+mn-ea"/>
              </a:rPr>
              <a:t>concealing the message itself by covering it with something else</a:t>
            </a:r>
            <a:endParaRPr lang="en-I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419225" y="1452245"/>
            <a:ext cx="6875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IN" altLang="en-US">
                <a:sym typeface="+mn-ea"/>
              </a:rPr>
              <a:t>Cryptography means concealing the contents of message by enciphering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925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Symmetric-Key Encipherment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1675" y="1779270"/>
            <a:ext cx="10890885" cy="28822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950"/>
          </a:xfrm>
        </p:spPr>
        <p:txBody>
          <a:bodyPr>
            <a:normAutofit/>
          </a:bodyPr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What is Encryption/ Decryption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085" y="1108075"/>
            <a:ext cx="11445875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Symmentric  Cryptography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720" y="1097280"/>
            <a:ext cx="11550650" cy="536511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Symmetric-key </a:t>
            </a:r>
            <a:r>
              <a:rPr lang="en-US" b="1" dirty="0" err="1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Encipherment</a:t>
            </a:r>
            <a:endParaRPr lang="en-US" b="1" dirty="0" err="1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y10500a.gif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0610" y="1691005"/>
            <a:ext cx="9571355" cy="4476115"/>
          </a:xfrm>
        </p:spPr>
      </p:pic>
      <p:sp>
        <p:nvSpPr>
          <p:cNvPr id="3" name="Text Box 2"/>
          <p:cNvSpPr txBox="1"/>
          <p:nvPr/>
        </p:nvSpPr>
        <p:spPr>
          <a:xfrm>
            <a:off x="1186815" y="2937510"/>
            <a:ext cx="6305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rgbClr val="FF0000"/>
                </a:solidFill>
              </a:rPr>
              <a:t>Alice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64650" y="3088640"/>
            <a:ext cx="548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rgbClr val="FF0000"/>
                </a:solidFill>
              </a:rPr>
              <a:t>Bob</a:t>
            </a:r>
            <a:endParaRPr lang="en-I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045"/>
          </a:xfrm>
        </p:spPr>
        <p:txBody>
          <a:bodyPr>
            <a:normAutofit fontScale="90000"/>
          </a:bodyPr>
          <a:p>
            <a:r>
              <a:rPr lang="en-IN" altLang="en-US" sz="40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Asymmetric Key Cryptography</a:t>
            </a:r>
            <a:endParaRPr lang="en-IN" altLang="en-US" sz="40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495" y="1153160"/>
            <a:ext cx="11837670" cy="52584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0"/>
          </a:xfrm>
        </p:spPr>
        <p:txBody>
          <a:bodyPr>
            <a:normAutofit fontScale="90000"/>
          </a:bodyPr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Asymmetric Key Encipherment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07035" y="2423160"/>
            <a:ext cx="11547475" cy="1807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505" y="2019300"/>
            <a:ext cx="10972800" cy="2976880"/>
          </a:xfrm>
        </p:spPr>
        <p:txBody>
          <a:bodyPr/>
          <a:p>
            <a:pPr algn="ctr"/>
            <a:r>
              <a:rPr lang="en-US" altLang="en-IN"/>
              <a:t>              </a:t>
            </a:r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OSI Model and Layering</a:t>
            </a:r>
            <a:endParaRPr lang="en-IN" alt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Asymmetric-key </a:t>
            </a:r>
            <a:r>
              <a:rPr lang="en-US" b="1" dirty="0" err="1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Encipherment</a:t>
            </a:r>
            <a:endParaRPr lang="en-US" b="1" dirty="0" err="1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creenshot_2.jpg"/>
          <p:cNvPicPr>
            <a:picLocks noGrp="1" noChangeAspect="1"/>
          </p:cNvPicPr>
          <p:nvPr>
            <p:ph idx="1"/>
          </p:nvPr>
        </p:nvPicPr>
        <p:blipFill>
          <a:blip r:embed="rId1"/>
          <a:srcRect t="2041"/>
          <a:stretch>
            <a:fillRect/>
          </a:stretch>
        </p:blipFill>
        <p:spPr>
          <a:xfrm>
            <a:off x="1236345" y="1690370"/>
            <a:ext cx="9593580" cy="4860925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355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Cryptography (Encryption/Decryption)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68910" y="1292860"/>
            <a:ext cx="11777980" cy="510476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590"/>
          </a:xfrm>
        </p:spPr>
        <p:txBody>
          <a:bodyPr>
            <a:normAutofit fontScale="90000"/>
          </a:bodyPr>
          <a:p>
            <a:r>
              <a:rPr lang="en-IN" altLang="en-US" sz="40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 Cryptography</a:t>
            </a:r>
            <a:endParaRPr lang="en-IN" altLang="en-US" sz="40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98780" y="1332865"/>
            <a:ext cx="10955020" cy="489013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Symmetric-key </a:t>
            </a:r>
            <a:r>
              <a:rPr lang="en-US" b="1" dirty="0" err="1" smtClean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Encipherment</a:t>
            </a:r>
            <a:endParaRPr lang="en-US" b="1" dirty="0" err="1" smtClean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sy10500a.gif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0610" y="1691005"/>
            <a:ext cx="9571355" cy="4476115"/>
          </a:xfrm>
        </p:spPr>
      </p:pic>
      <p:sp>
        <p:nvSpPr>
          <p:cNvPr id="3" name="Text Box 2"/>
          <p:cNvSpPr txBox="1"/>
          <p:nvPr/>
        </p:nvSpPr>
        <p:spPr>
          <a:xfrm>
            <a:off x="1186815" y="2937510"/>
            <a:ext cx="6305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rgbClr val="FF0000"/>
                </a:solidFill>
              </a:rPr>
              <a:t>Alice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64650" y="3088640"/>
            <a:ext cx="548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rgbClr val="FF0000"/>
                </a:solidFill>
              </a:rPr>
              <a:t>Bob</a:t>
            </a:r>
            <a:endParaRPr lang="en-I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Symmentric  Cryptography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720" y="1097280"/>
            <a:ext cx="11550650" cy="536511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0"/>
          </a:xfrm>
        </p:spPr>
        <p:txBody>
          <a:bodyPr>
            <a:normAutofit fontScale="90000"/>
          </a:bodyPr>
          <a:lstStyle/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Asymmetric-Key Encipherment</a:t>
            </a:r>
            <a:endParaRPr lang="en-IN" alt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644015" y="2133600"/>
            <a:ext cx="7804785" cy="170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4650" y="3742055"/>
            <a:ext cx="788035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5285" y="5131435"/>
            <a:ext cx="75438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1550" y="1580515"/>
            <a:ext cx="9794240" cy="486537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355"/>
          </a:xfrm>
        </p:spPr>
        <p:txBody>
          <a:bodyPr/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Cryptography (Encryption/Decryption)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68910" y="1292860"/>
            <a:ext cx="11777980" cy="510476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590"/>
          </a:xfrm>
        </p:spPr>
        <p:txBody>
          <a:bodyPr>
            <a:normAutofit fontScale="90000"/>
          </a:bodyPr>
          <a:p>
            <a:r>
              <a:rPr lang="en-IN" altLang="en-US" sz="40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What is Cryptography</a:t>
            </a:r>
            <a:endParaRPr lang="en-IN" altLang="en-US" sz="40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98780" y="1332865"/>
            <a:ext cx="10955020" cy="489013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950"/>
          </a:xfrm>
        </p:spPr>
        <p:txBody>
          <a:bodyPr>
            <a:normAutofit/>
          </a:bodyPr>
          <a:p>
            <a:r>
              <a:rPr lang="en-IN" altLang="en-US" sz="3600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What is Encryption/ Decryption</a:t>
            </a:r>
            <a:endParaRPr lang="en-IN" altLang="en-US" sz="3600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085" y="1108075"/>
            <a:ext cx="11445875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OSI Model and Layering</a:t>
            </a:r>
            <a:endParaRPr lang="en-IN" alt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1296650" cy="4526280"/>
          </a:xfrm>
        </p:spPr>
        <p:txBody>
          <a:bodyPr/>
          <a:p>
            <a:pPr algn="just"/>
            <a:endParaRPr i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/>
            <a:endParaRPr i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/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We use the concept of </a:t>
            </a:r>
            <a:r>
              <a:rPr i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layers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 in our daily life. As an example, let us consider two friends who communicate through postal mail. The process of sending a letter to a friend would be complex if there were no services available from the post office. </a:t>
            </a:r>
            <a:endParaRPr i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Tasks involved in sending a letter</a:t>
            </a:r>
            <a:endParaRPr lang="en-US" b="1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34886" name="Content Placeholder 63488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29005" y="1228725"/>
            <a:ext cx="9939655" cy="4938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solidFill>
                  <a:srgbClr val="00B0F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OSI MODEL</a:t>
            </a:r>
            <a:endParaRPr lang="en-US" b="1">
              <a:solidFill>
                <a:srgbClr val="00B0F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algn="just"/>
            <a:r>
              <a:rPr sz="2400"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Established in 1947, the International Standards Organization (</a:t>
            </a:r>
            <a:r>
              <a:rPr sz="2400" i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ISO</a:t>
            </a:r>
            <a:r>
              <a:rPr sz="2400"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) is a multinational body dedicated to worldwide agreement on international standards. An ISO standard that covers all aspects of network communications is the Open Systems Interconnection (</a:t>
            </a:r>
            <a:r>
              <a:rPr sz="2400" i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OSI</a:t>
            </a:r>
            <a:r>
              <a:rPr sz="2400"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) model. It was first introduced in the late 1970s.</a:t>
            </a:r>
            <a:r>
              <a:rPr i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</a:t>
            </a:r>
            <a:endParaRPr i="1">
              <a:effectLst>
                <a:outerShdw blurRad="38100" dist="38100" dir="2700000">
                  <a:srgbClr val="C0C0C0"/>
                </a:outerShdw>
              </a:effectLst>
            </a:endParaRP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olidFill>
                  <a:srgbClr val="FF0000"/>
                </a:solidFill>
                <a:sym typeface="+mn-ea"/>
              </a:rPr>
              <a:t>ISO is </a:t>
            </a:r>
            <a:r>
              <a:rPr lang="en-US">
                <a:solidFill>
                  <a:srgbClr val="FF0000"/>
                </a:solidFill>
                <a:sym typeface="+mn-ea"/>
              </a:rPr>
              <a:t>an</a:t>
            </a:r>
            <a:r>
              <a:rPr>
                <a:solidFill>
                  <a:srgbClr val="FF0000"/>
                </a:solidFill>
                <a:sym typeface="+mn-ea"/>
              </a:rPr>
              <a:t> organization</a:t>
            </a:r>
            <a:r>
              <a:rPr lang="en-IN">
                <a:solidFill>
                  <a:srgbClr val="FF0000"/>
                </a:solidFill>
                <a:sym typeface="+mn-ea"/>
              </a:rPr>
              <a:t>.</a:t>
            </a:r>
            <a:endParaRPr lang="en-IN">
              <a:solidFill>
                <a:srgbClr val="FF0000"/>
              </a:solidFill>
              <a:sym typeface="+mn-ea"/>
            </a:endParaRPr>
          </a:p>
          <a:p>
            <a:r>
              <a:rPr lang="en-US" altLang="en-IN" sz="1800">
                <a:sym typeface="+mn-ea"/>
              </a:rPr>
              <a:t>(ISO:Internation Standard Organization)</a:t>
            </a:r>
            <a:endParaRPr lang="en-IN" sz="1800">
              <a:sym typeface="+mn-ea"/>
            </a:endParaRPr>
          </a:p>
          <a:p>
            <a:pPr marL="0" indent="0">
              <a:buNone/>
            </a:pPr>
            <a:endParaRPr lang="en-IN">
              <a:sym typeface="+mn-ea"/>
            </a:endParaRPr>
          </a:p>
          <a:p>
            <a:r>
              <a:rPr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OSI is </a:t>
            </a:r>
            <a:r>
              <a:rPr lang="en-US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a</a:t>
            </a:r>
            <a:r>
              <a:rPr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 model.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/>
              <a:t>   (Open Systey )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6642</Words>
  <Application>WPS Presentation</Application>
  <PresentationFormat>Widescreen</PresentationFormat>
  <Paragraphs>267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0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Calibri Light</vt:lpstr>
      <vt:lpstr>Wingdings</vt:lpstr>
      <vt:lpstr>Times</vt:lpstr>
      <vt:lpstr>Office Theme</vt:lpstr>
      <vt:lpstr>Communication &amp; Network Security </vt:lpstr>
      <vt:lpstr>Course Outcomes</vt:lpstr>
      <vt:lpstr>Syllabus</vt:lpstr>
      <vt:lpstr>Syllabus</vt:lpstr>
      <vt:lpstr>Text Books</vt:lpstr>
      <vt:lpstr>              OSI Model and Layering</vt:lpstr>
      <vt:lpstr>OSI Model and Layering</vt:lpstr>
      <vt:lpstr>Tasks involved in sending a letter</vt:lpstr>
      <vt:lpstr>THE OSI MODEL</vt:lpstr>
      <vt:lpstr>THE OSI MODEL</vt:lpstr>
      <vt:lpstr>The interaction between layers in the OSI model</vt:lpstr>
      <vt:lpstr>An exchange of data using the OSI model</vt:lpstr>
      <vt:lpstr>    Physical Charecteresyics of OSI Model Layers</vt:lpstr>
      <vt:lpstr>Physical Charecteresyics of Physical Layer</vt:lpstr>
      <vt:lpstr>Physical Charecteresyics of Data Link Layer</vt:lpstr>
      <vt:lpstr>Physical Charecteresyics of Network Layer</vt:lpstr>
      <vt:lpstr>Physical Charecteresyics of Transport Layer</vt:lpstr>
      <vt:lpstr>Physical Charecteresyics of Session Layer</vt:lpstr>
      <vt:lpstr>Physical Charecteresyics of Presentation Layer</vt:lpstr>
      <vt:lpstr>Physical Charecteresyics of Application Layer</vt:lpstr>
      <vt:lpstr>Summery of Layers</vt:lpstr>
      <vt:lpstr>TCP/IP PROTOCOL SUITE</vt:lpstr>
      <vt:lpstr>TCP/IP PROTOCOL SUITE</vt:lpstr>
      <vt:lpstr>Security Goals</vt:lpstr>
      <vt:lpstr>Confidentiality</vt:lpstr>
      <vt:lpstr>Integrity and Availability</vt:lpstr>
      <vt:lpstr>Security Attacks     </vt:lpstr>
      <vt:lpstr>PowerPoint 演示文稿</vt:lpstr>
      <vt:lpstr>PowerPoint 演示文稿</vt:lpstr>
      <vt:lpstr>Replaying and Repudiation</vt:lpstr>
      <vt:lpstr>PowerPoint 演示文稿</vt:lpstr>
      <vt:lpstr>PowerPoint 演示文稿</vt:lpstr>
      <vt:lpstr>PowerPoint 演示文稿</vt:lpstr>
      <vt:lpstr>PowerPoint 演示文稿</vt:lpstr>
      <vt:lpstr>SECURITY SERVICES</vt:lpstr>
      <vt:lpstr>Data Confidentiality</vt:lpstr>
      <vt:lpstr>Data Integrity</vt:lpstr>
      <vt:lpstr>Authentication</vt:lpstr>
      <vt:lpstr>Nonrepudiation</vt:lpstr>
      <vt:lpstr>Access Control</vt:lpstr>
      <vt:lpstr>Security Mechanisms</vt:lpstr>
      <vt:lpstr>Encipgerment</vt:lpstr>
      <vt:lpstr>Data Integrity</vt:lpstr>
      <vt:lpstr>Digital Signature</vt:lpstr>
      <vt:lpstr>Authentication Exchange</vt:lpstr>
      <vt:lpstr>Traffic Padding</vt:lpstr>
      <vt:lpstr>Routing Control</vt:lpstr>
      <vt:lpstr>Notarization</vt:lpstr>
      <vt:lpstr>Access Control</vt:lpstr>
      <vt:lpstr>Reltion between Sevices and Mechanisms</vt:lpstr>
      <vt:lpstr>TECHNIQUES</vt:lpstr>
      <vt:lpstr> Cryptography</vt:lpstr>
      <vt:lpstr>Cryptography</vt:lpstr>
      <vt:lpstr>Symmetric-Key Encipherment</vt:lpstr>
      <vt:lpstr>What is Encryption/ Decryption</vt:lpstr>
      <vt:lpstr>Symmentric  Cryptography</vt:lpstr>
      <vt:lpstr>Symmetric-key Encipherment</vt:lpstr>
      <vt:lpstr>Asymmetric Key Cryptography</vt:lpstr>
      <vt:lpstr>Asymmetric Key Encipherment</vt:lpstr>
      <vt:lpstr>Asymmetric-key Encipherment</vt:lpstr>
      <vt:lpstr>Cryptography (Encryption/Decryption)</vt:lpstr>
      <vt:lpstr> Cryptography</vt:lpstr>
      <vt:lpstr>Symmetric-key Encipherment</vt:lpstr>
      <vt:lpstr>Symmentric  Cryptography</vt:lpstr>
      <vt:lpstr>Asymmetric-Key Encipherment</vt:lpstr>
      <vt:lpstr>PowerPoint 演示文稿</vt:lpstr>
      <vt:lpstr>Cryptography (Encryption/Decryption)</vt:lpstr>
      <vt:lpstr>What is Cryptography</vt:lpstr>
      <vt:lpstr>What is Encryption/ Decryption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CNS </dc:title>
  <dc:creator>KIIT</dc:creator>
  <cp:lastModifiedBy>KIIT</cp:lastModifiedBy>
  <cp:revision>67</cp:revision>
  <dcterms:created xsi:type="dcterms:W3CDTF">2020-12-07T09:43:00Z</dcterms:created>
  <dcterms:modified xsi:type="dcterms:W3CDTF">2023-01-19T05:08:45Z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1033-11.2.0.11440</vt:lpwstr>
  </property>
  <property fmtid="{D5CDD505-2E9C-101B-9397-08002B2CF9AE}" pid="3" name="ICV">
    <vt:lpwstr>313D9456782E48ED8CD1D01829B0FE32</vt:lpwstr>
  </property>
</Properties>
</file>